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20" r:id="rId4"/>
    <p:sldId id="260" r:id="rId5"/>
    <p:sldId id="290" r:id="rId6"/>
    <p:sldId id="321" r:id="rId7"/>
    <p:sldId id="293" r:id="rId8"/>
    <p:sldId id="292" r:id="rId9"/>
    <p:sldId id="263" r:id="rId10"/>
    <p:sldId id="291" r:id="rId11"/>
    <p:sldId id="294" r:id="rId12"/>
    <p:sldId id="265" r:id="rId13"/>
    <p:sldId id="267" r:id="rId14"/>
    <p:sldId id="272" r:id="rId15"/>
    <p:sldId id="264" r:id="rId16"/>
    <p:sldId id="322" r:id="rId17"/>
    <p:sldId id="323" r:id="rId18"/>
    <p:sldId id="324" r:id="rId19"/>
    <p:sldId id="325" r:id="rId20"/>
    <p:sldId id="303" r:id="rId21"/>
    <p:sldId id="273" r:id="rId22"/>
    <p:sldId id="326" r:id="rId23"/>
    <p:sldId id="344" r:id="rId24"/>
    <p:sldId id="343" r:id="rId25"/>
    <p:sldId id="342" r:id="rId2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44"/>
    <a:srgbClr val="005654"/>
    <a:srgbClr val="006260"/>
    <a:srgbClr val="663300"/>
    <a:srgbClr val="993300"/>
    <a:srgbClr val="7E0000"/>
    <a:srgbClr val="00504E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37" autoAdjust="0"/>
    <p:restoredTop sz="94660"/>
  </p:normalViewPr>
  <p:slideViewPr>
    <p:cSldViewPr>
      <p:cViewPr varScale="1">
        <p:scale>
          <a:sx n="128" d="100"/>
          <a:sy n="128" d="100"/>
        </p:scale>
        <p:origin x="150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BDB026-7293-49B0-8521-788B703BEC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A69235-B1E6-43AA-A097-2A70521FEB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87BE20-7FD2-4A70-97E5-C3AB5CEAAAF9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A281B2-FC98-43AD-854E-DD984EF59FA3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8A2FAF-640B-4A5A-B0FB-25D95C1C3CE1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999097-7E12-4CD4-89F0-9290DB6A5790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F64D6DC-9E4C-4FDD-9771-F8F1BEB2A446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1610BA-9EC4-4A62-BB4C-373C5CBA0F98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957515-A31F-42AE-AD13-E1369C438ACA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BF0EDB-08B1-482B-AA91-CEAA16729280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8F015C-2B23-42C0-B53E-DE3E59E47FBD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4DD350-C658-4A84-BB1D-46F54789DD04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D29FDA-D76F-4866-96ED-194A8BEB898F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26E69A-7FE8-46E6-9387-53A78352F66B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ABBCDA-72E3-4992-AC9C-926F53692207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54011D-7724-40D2-BBAB-B5BB156BE002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30E300B-5240-49E2-A55C-75390342C7F0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A6E92B-9752-49A4-B673-64F80FCD6230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BD5C10-40C7-4C8A-9D1B-76877AA3D31F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6404AA-150B-4FD7-9339-4C4210366394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1C8C66-E072-4746-9F2B-BD45E90F40D6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7479A8-5E0E-4845-9B56-B2E2111B4408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B53E4-34D8-47FA-85A2-5D2333D703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1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5FBF3-D517-419D-B26B-8AD2FECBF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71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4F265-86FC-42C2-BA91-2C6AD6D1FD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54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6AD97-770A-4880-8F4B-FBE1B96A5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3A224-7551-4B5B-9B20-B1AA23904F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77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506D0-CB95-47BD-94C3-0B5D426C68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02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6420A-212C-4765-9493-B4112360E5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62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6B5C1-2746-4FE3-BC43-AFFCE02C7E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19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B4DFFD-907E-406A-8098-CD68B0166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85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B1A6C-727A-4FFB-861B-6325377407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03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20300-5362-4EDD-A59E-B4502E34A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50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6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8266D6-6E7F-40C8-A79E-9D284D64F2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1371600"/>
            <a:ext cx="71628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Lecture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24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Democracy &amp; the Media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April 20, 2017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MARKETS &amp; THE MEDIA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76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2. Four Problems with the Standard View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#1. Private corporate control of media </a:t>
            </a:r>
            <a:r>
              <a:rPr lang="en-US" sz="28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#2. From competition to Oligopoly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#3. Advertising and profit maximization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Problem #4. Cost-cutting </a:t>
            </a:r>
            <a:r>
              <a:rPr lang="en-US" sz="2800" u="sng" dirty="0" err="1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800" u="sng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 quality as basis for competition</a:t>
            </a:r>
          </a:p>
          <a:p>
            <a:pPr marL="457200" indent="-457200">
              <a:spcBef>
                <a:spcPct val="50000"/>
              </a:spcBef>
              <a:defRPr/>
            </a:pPr>
            <a:endParaRPr lang="en-US" sz="2800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MARKETS &amp; THE MEDIA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76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2. Four Problems with the Standard View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#1. Private corporate control of media </a:t>
            </a:r>
            <a:r>
              <a:rPr lang="en-US" sz="28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#2. From competition to Oligopoly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#3. Advertising and profit maximization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#4. Cost-cutting </a:t>
            </a:r>
            <a:r>
              <a:rPr lang="en-US" sz="28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quality as basis for competition</a:t>
            </a:r>
          </a:p>
          <a:p>
            <a:pPr marL="457200" indent="-457200">
              <a:spcBef>
                <a:spcPct val="50000"/>
              </a:spcBef>
              <a:defRPr/>
            </a:pPr>
            <a:endParaRPr lang="en-US" sz="2800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MARKETS &amp; THE MEDIA </a:t>
            </a:r>
            <a:r>
              <a:rPr lang="en-US" sz="1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2250" y="233363"/>
            <a:ext cx="876300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Deregulation: the case of radio</a:t>
            </a:r>
          </a:p>
          <a:p>
            <a:pPr marL="457200" indent="-457200" algn="ctr">
              <a:spcBef>
                <a:spcPct val="50000"/>
              </a:spcBef>
              <a:defRPr/>
            </a:pP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6068" r="10001" b="7849"/>
          <a:stretch>
            <a:fillRect/>
          </a:stretch>
        </p:blipFill>
        <p:spPr bwMode="auto">
          <a:xfrm>
            <a:off x="609600" y="1012825"/>
            <a:ext cx="8001000" cy="53959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8763000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ts val="0"/>
              </a:spcBef>
              <a:defRPr/>
            </a:pPr>
            <a:r>
              <a:rPr lang="en-US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Alternatives: </a:t>
            </a:r>
          </a:p>
          <a:p>
            <a:pPr marL="457200" indent="-457200" algn="ctr">
              <a:spcBef>
                <a:spcPts val="0"/>
              </a:spcBef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revitalizing a democratic free press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57200" y="1143000"/>
            <a:ext cx="81534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Fundamental Idea</a:t>
            </a:r>
          </a:p>
          <a:p>
            <a:pPr marL="457200" indent="4763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vibrant, high quality free press in the public interest is a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public good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Capitalist markets generally do a poor job in providing public goods; public goods need some kind of systematic public support.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28600" y="533400"/>
            <a:ext cx="87630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2. Three kinds of broadcast media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marL="2003425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Commercial</a:t>
            </a:r>
          </a:p>
          <a:p>
            <a:pPr marL="2003425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State owned</a:t>
            </a:r>
          </a:p>
          <a:p>
            <a:pPr marL="2003425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Nonprofit/community media</a:t>
            </a:r>
          </a:p>
          <a:p>
            <a:pPr marL="457200" indent="-457200">
              <a:spcBef>
                <a:spcPct val="50000"/>
              </a:spcBef>
              <a:buFontTx/>
              <a:buChar char="•"/>
              <a:defRPr/>
            </a:pP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303213"/>
            <a:ext cx="8686800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Toward a Democratic Media System</a:t>
            </a:r>
          </a:p>
          <a:p>
            <a:pPr marL="225425" indent="-225425">
              <a:spcBef>
                <a:spcPts val="1200"/>
              </a:spcBef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 would it take to create a vibrant, democracy-enhancing media system in the United States?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Four key elements would include: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Prohibit Media empires and conglomerates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The public, noncommercial, nonprofit media sector should be the dominant sector in broadcasting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Encourage diverse forms of ownership: employee cooperatives, community stations, university stations, non-profit corporations. 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Provide public subsidies but without state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303213"/>
            <a:ext cx="86868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Toward a Democratic Media System</a:t>
            </a:r>
          </a:p>
          <a:p>
            <a:pPr marL="225425" indent="-225425">
              <a:spcBef>
                <a:spcPts val="1200"/>
              </a:spcBef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 would it take to create a vibrant, democracy-enhancing media system in the United States?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Four key elements would include: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Prohibit Media empires and conglomerates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The public, noncommercial, nonprofit media sector should be the dominant sector in broadcasting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Encourage diverse forms of ownership: employee cooperatives, community stations, university stations, non-profit corporations. 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Provide public subsidies but without state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303213"/>
            <a:ext cx="86868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Toward a Democratic Media System</a:t>
            </a:r>
          </a:p>
          <a:p>
            <a:pPr marL="225425" indent="-225425">
              <a:spcBef>
                <a:spcPts val="1200"/>
              </a:spcBef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 would it take to create a vibrant, democracy-enhancing media system in the United States?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Four key elements would include: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Prohibit Media empires and conglomerates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public, noncommercial, nonprofit media sector should be the dominant sector in broadcasting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Encourage diverse forms of ownership: employee cooperatives, community stations, university stations, non-profit corporations. 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Provide public subsidies but without state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303213"/>
            <a:ext cx="86868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Toward a Democratic Media System</a:t>
            </a:r>
          </a:p>
          <a:p>
            <a:pPr marL="225425" indent="-225425">
              <a:spcBef>
                <a:spcPts val="1200"/>
              </a:spcBef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 would it take to create a vibrant, democracy-enhancing media system in the United States?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Four key elements would include: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Prohibit Media empires and conglomerates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public, noncommercial, nonprofit media sector should be the dominant sector in broadcasting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Encourage diverse forms of ownership: employee cooperatives, community stations, university stations, non-profit corporations. 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</a:rPr>
              <a:t>Provide public subsidies but without state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487363"/>
            <a:ext cx="8610600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FontTx/>
              <a:buAutoNum type="romanUcPeriod"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problem </a:t>
            </a:r>
          </a:p>
          <a:p>
            <a:pPr marL="914400" lvl="1" indent="-457200">
              <a:spcBef>
                <a:spcPct val="50000"/>
              </a:spcBef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61963" lvl="1" indent="-287338">
              <a:spcBef>
                <a:spcPct val="5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Democracy requires well-informed citizens. </a:t>
            </a:r>
          </a:p>
          <a:p>
            <a:pPr marL="461963" lvl="1" indent="-287338">
              <a:spcBef>
                <a:spcPct val="50000"/>
              </a:spcBef>
              <a:buFontTx/>
              <a:buChar char="•"/>
              <a:defRPr/>
            </a:pPr>
            <a:r>
              <a:rPr lang="en-US" sz="3200" dirty="0">
                <a:solidFill>
                  <a:srgbClr val="004644"/>
                </a:solidFill>
                <a:latin typeface="Times New Roman" pitchFamily="18" charset="0"/>
              </a:rPr>
              <a:t>Can a media system dominated by large profit-driven corporations provide sufficient good quality information for citizens of a democracy?</a:t>
            </a:r>
          </a:p>
          <a:p>
            <a:pPr marL="461963" lvl="1" indent="-287338">
              <a:spcBef>
                <a:spcPct val="50000"/>
              </a:spcBef>
              <a:buFontTx/>
              <a:buChar char="•"/>
              <a:defRPr/>
            </a:pP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303213"/>
            <a:ext cx="86868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Toward a Democratic Media System</a:t>
            </a:r>
          </a:p>
          <a:p>
            <a:pPr marL="225425" indent="-225425">
              <a:spcBef>
                <a:spcPts val="1200"/>
              </a:spcBef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 would it take to create a vibrant, democracy-enhancing media system in the United States?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Four key elements would include: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Prohibit Media empires and conglomerates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public, noncommercial, nonprofit media sector should be the dominant sector in broadcasting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Encourage diverse forms of ownership: employee cooperatives, community stations, university stations, non-profit corporations. </a:t>
            </a:r>
          </a:p>
          <a:p>
            <a:pPr marL="857250" lvl="1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Provide public subsidies but without state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8077200" cy="3662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Two ways of providing public subsidies of information media as a public good</a:t>
            </a:r>
          </a:p>
          <a:p>
            <a:pPr marL="687388" lvl="1" indent="-287338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Return airwaves to public control and treat as a public resource. </a:t>
            </a:r>
          </a:p>
          <a:p>
            <a:pPr marL="687388" lvl="1" indent="-287338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rgbClr val="004644"/>
                </a:solidFill>
                <a:latin typeface="Times New Roman" pitchFamily="18" charset="0"/>
              </a:rPr>
              <a:t>Targeted Tax Credit (not tax deduction) for nonprofit media support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8077200" cy="3662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Two ways of providing public subsidies of information media as a public good</a:t>
            </a:r>
          </a:p>
          <a:p>
            <a:pPr marL="687388" lvl="1" indent="-287338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Return airwaves to public control and treat as a public resource. </a:t>
            </a:r>
          </a:p>
          <a:p>
            <a:pPr marL="687388" lvl="1" indent="-287338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Targeted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Refeundable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Tax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Credit (not tax deduction) for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support of nonprofit media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38200"/>
            <a:ext cx="88392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Proposal: Tax-financed journalism vouchers</a:t>
            </a:r>
          </a:p>
          <a:p>
            <a:pPr marL="741363" marR="0" lvl="1" indent="-5143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1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Each citizen receives a $200/year tax credit to give to a news journalism organization</a:t>
            </a:r>
          </a:p>
          <a:p>
            <a:pPr marL="741363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Organizations that receive tax vouchers have to meet certain criteria: </a:t>
            </a:r>
          </a:p>
          <a:p>
            <a:pPr marL="1828800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Limits on advertising (maybe zero?)</a:t>
            </a:r>
          </a:p>
          <a:p>
            <a:pPr marL="1828800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Nonprofit status</a:t>
            </a:r>
          </a:p>
          <a:p>
            <a:pPr marL="1828800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Certified by an professional journalism association as a real news organization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4644"/>
              </a:solidFill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III. ALTERNATIVES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27591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38200"/>
            <a:ext cx="88392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Proposal: Tax-financed journalism vouchers</a:t>
            </a:r>
          </a:p>
          <a:p>
            <a:pPr marL="741363" marR="0" lvl="1" indent="-5143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1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Each citizen receives a $200/year tax credit to give to a news journalism organization</a:t>
            </a:r>
          </a:p>
          <a:p>
            <a:pPr marL="741363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Organizations that receive tax vouchers have to meet certain criteria: </a:t>
            </a:r>
          </a:p>
          <a:p>
            <a:pPr marL="1828800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Limits on advertising (maybe zero?)</a:t>
            </a:r>
          </a:p>
          <a:p>
            <a:pPr marL="1828800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Nonprofit status</a:t>
            </a:r>
          </a:p>
          <a:p>
            <a:pPr marL="1828800" marR="0" lvl="1" indent="-5143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44"/>
                </a:solidFill>
                <a:uLnTx/>
                <a:uFillTx/>
                <a:latin typeface="Times New Roman" pitchFamily="18" charset="0"/>
                <a:ea typeface="+mn-ea"/>
                <a:cs typeface="+mn-cs"/>
              </a:rPr>
              <a:t>Certified by an professional journalism association as a real news organization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4644"/>
              </a:solidFill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III. ALTERNATIVES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6332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38200"/>
            <a:ext cx="88392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50000"/>
              </a:spcBef>
              <a:defRPr/>
            </a:pP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Proposal: Tax-financed journalism vouchers</a:t>
            </a:r>
          </a:p>
          <a:p>
            <a:pPr marL="741363" lvl="1" indent="-514350">
              <a:spcBef>
                <a:spcPct val="5000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Each citizen receives a $200/year tax credit to give to a news journalism organization</a:t>
            </a:r>
          </a:p>
          <a:p>
            <a:pPr marL="741363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Organizations that receive tax vouchers have to meet certain criteria: </a:t>
            </a:r>
          </a:p>
          <a:p>
            <a:pPr marL="1828800" lvl="1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Limits on advertising (maybe zero?)</a:t>
            </a:r>
          </a:p>
          <a:p>
            <a:pPr marL="1828800" lvl="1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Nonprofit status</a:t>
            </a:r>
          </a:p>
          <a:p>
            <a:pPr marL="1828800" lvl="1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Certified by an professional journalism association as a real news organization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lvl="1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US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ALTERNATIVES </a:t>
            </a: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930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487363"/>
            <a:ext cx="8610600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FontTx/>
              <a:buAutoNum type="romanUcPeriod"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problem </a:t>
            </a:r>
          </a:p>
          <a:p>
            <a:pPr marL="914400" lvl="1" indent="-457200">
              <a:spcBef>
                <a:spcPct val="50000"/>
              </a:spcBef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61963" lvl="1" indent="-287338">
              <a:spcBef>
                <a:spcPct val="5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Democracy requires well-informed citizens. </a:t>
            </a:r>
          </a:p>
          <a:p>
            <a:pPr marL="461963" lvl="1" indent="-287338">
              <a:spcBef>
                <a:spcPct val="5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a media system dominated by large profit-driven corporations provide sufficient good quality information for citizens of a democracy?</a:t>
            </a:r>
          </a:p>
          <a:p>
            <a:pPr marL="461963" lvl="1" indent="-287338">
              <a:spcBef>
                <a:spcPct val="50000"/>
              </a:spcBef>
              <a:buFontTx/>
              <a:buChar char="•"/>
              <a:defRPr/>
            </a:pP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2362200"/>
            <a:ext cx="80772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Markets and the media </a:t>
            </a: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MARKETS &amp; THE MEDIA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1. The Standard View</a:t>
            </a: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free press = the </a:t>
            </a:r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free market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press = free from government regulation = the “free marketplace of ideas”: only the best ideas (just like products) will survive the competition of the market.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004644"/>
                </a:solidFill>
                <a:latin typeface="Times New Roman" pitchFamily="18" charset="0"/>
              </a:rPr>
              <a:t>Critical assumption: </a:t>
            </a:r>
            <a:r>
              <a:rPr lang="en-US" sz="3200" i="1" dirty="0">
                <a:solidFill>
                  <a:srgbClr val="004644"/>
                </a:solidFill>
                <a:latin typeface="Times New Roman" pitchFamily="18" charset="0"/>
              </a:rPr>
              <a:t>the only threat to a free press is government control, not private wealthy elites</a:t>
            </a:r>
            <a:r>
              <a:rPr lang="en-US" sz="3200" dirty="0">
                <a:solidFill>
                  <a:srgbClr val="004644"/>
                </a:solidFill>
                <a:latin typeface="Times New Roman" pitchFamily="18" charset="0"/>
              </a:rPr>
              <a:t>.</a:t>
            </a:r>
            <a:endParaRPr lang="en-US" sz="2400" dirty="0">
              <a:solidFill>
                <a:srgbClr val="004644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MARKETS &amp; THE MEDIA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1. The Standard View</a:t>
            </a: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free press = the </a:t>
            </a:r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free market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press = free from government regulation = the “free marketplace of ideas”: only the best ideas (just like products) will survive the competition of the market.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Critical assumption: </a:t>
            </a:r>
            <a: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only threat to a free press is government control, not private wealthy elites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en-US" sz="2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MARKETS &amp; THE MEDIA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76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2. Four Problems with the Standard View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#1. Private corporate control of media </a:t>
            </a:r>
            <a:r>
              <a:rPr lang="en-US" sz="28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Problem #2. From competition to Oligopoly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Problem #3. Advertising and profit maximization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Problem #4. Cost-cutting </a:t>
            </a:r>
            <a:r>
              <a:rPr lang="en-US" sz="2800" dirty="0" err="1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800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 quality as basis for competition</a:t>
            </a:r>
          </a:p>
          <a:p>
            <a:pPr marL="457200" indent="-457200">
              <a:spcBef>
                <a:spcPct val="50000"/>
              </a:spcBef>
              <a:defRPr/>
            </a:pPr>
            <a:endParaRPr lang="en-US" sz="2800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MARKETS &amp; THE MEDIA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76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2. Four Problems with the Standard View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#1. Private corporate control of media </a:t>
            </a:r>
            <a:r>
              <a:rPr lang="en-US" sz="2800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Problem #2. From competition to Oligopoly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Problem #3. Advertising and profit maximization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en-US" sz="2800" u="sng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Problem #4. Cost-cutting </a:t>
            </a:r>
            <a:r>
              <a:rPr lang="en-US" sz="2800" u="sng" dirty="0" err="1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800" u="sng" dirty="0">
                <a:solidFill>
                  <a:srgbClr val="004644"/>
                </a:solidFill>
                <a:latin typeface="Times New Roman" pitchFamily="18" charset="0"/>
                <a:cs typeface="Times New Roman" pitchFamily="18" charset="0"/>
              </a:rPr>
              <a:t> quality as basis for competition</a:t>
            </a:r>
          </a:p>
          <a:p>
            <a:pPr marL="457200" indent="-457200">
              <a:spcBef>
                <a:spcPct val="50000"/>
              </a:spcBef>
              <a:defRPr/>
            </a:pPr>
            <a:endParaRPr lang="en-US" sz="2800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en-US"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MARKETS &amp; THE MEDIA </a:t>
            </a:r>
            <a:r>
              <a:rPr lang="en-US" sz="1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876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Concentration of Media Ownership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222375" y="1520825"/>
          <a:ext cx="6940550" cy="487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Chart" r:id="rId4" imgW="10639552" imgH="7667630" progId="Excel.Chart.8">
                  <p:embed/>
                </p:oleObj>
              </mc:Choice>
              <mc:Fallback>
                <p:oleObj name="Chart" r:id="rId4" imgW="10639552" imgH="766763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1520825"/>
                        <a:ext cx="6940550" cy="4879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571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114800" y="1828800"/>
            <a:ext cx="3352800" cy="66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Number of corporations that dominate the media 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715</Words>
  <Application>Microsoft Office PowerPoint</Application>
  <PresentationFormat>On-screen Show (4:3)</PresentationFormat>
  <Paragraphs>161</Paragraphs>
  <Slides>25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Default Design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 of Wisc-Madison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 Olin Wright</dc:creator>
  <cp:lastModifiedBy>Erik Wright</cp:lastModifiedBy>
  <cp:revision>37</cp:revision>
  <dcterms:created xsi:type="dcterms:W3CDTF">2006-11-26T21:37:43Z</dcterms:created>
  <dcterms:modified xsi:type="dcterms:W3CDTF">2017-04-20T19:37:26Z</dcterms:modified>
</cp:coreProperties>
</file>